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0" r:id="rId3"/>
    <p:sldId id="261" r:id="rId4"/>
    <p:sldId id="258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81A8-5C48-44F9-AA33-19223D19E00F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BC20-3FEC-412C-8BCF-0CF8449DE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81A8-5C48-44F9-AA33-19223D19E00F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BC20-3FEC-412C-8BCF-0CF8449DE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81A8-5C48-44F9-AA33-19223D19E00F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BC20-3FEC-412C-8BCF-0CF8449DE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81A8-5C48-44F9-AA33-19223D19E00F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BC20-3FEC-412C-8BCF-0CF8449DE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81A8-5C48-44F9-AA33-19223D19E00F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BC20-3FEC-412C-8BCF-0CF8449DE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81A8-5C48-44F9-AA33-19223D19E00F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BC20-3FEC-412C-8BCF-0CF8449DE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81A8-5C48-44F9-AA33-19223D19E00F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BC20-3FEC-412C-8BCF-0CF8449DE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81A8-5C48-44F9-AA33-19223D19E00F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BC20-3FEC-412C-8BCF-0CF8449DE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81A8-5C48-44F9-AA33-19223D19E00F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BC20-3FEC-412C-8BCF-0CF8449DE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81A8-5C48-44F9-AA33-19223D19E00F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BC20-3FEC-412C-8BCF-0CF8449DE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81A8-5C48-44F9-AA33-19223D19E00F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BC20-3FEC-412C-8BCF-0CF8449DE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45000">
              <a:schemeClr val="bg1">
                <a:shade val="68000"/>
                <a:satMod val="155000"/>
              </a:schemeClr>
            </a:gs>
            <a:gs pos="100000">
              <a:schemeClr val="bg1">
                <a:tint val="70000"/>
                <a:satMod val="1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41E81A8-5C48-44F9-AA33-19223D19E00F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4EDBC20-3FEC-412C-8BCF-0CF8449DE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6999" y="1628800"/>
            <a:ext cx="594386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Вредные привычки и подростковая среда</a:t>
            </a:r>
          </a:p>
        </p:txBody>
      </p:sp>
    </p:spTree>
    <p:extLst>
      <p:ext uri="{BB962C8B-B14F-4D97-AF65-F5344CB8AC3E}">
        <p14:creationId xmlns:p14="http://schemas.microsoft.com/office/powerpoint/2010/main" val="90302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80728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0" dirty="0">
                <a:solidFill>
                  <a:srgbClr val="000000"/>
                </a:solidFill>
                <a:effectLst/>
              </a:rPr>
              <a:t>Подростковый возраст </a:t>
            </a:r>
            <a:r>
              <a:rPr lang="ru-RU" b="0" i="0" dirty="0">
                <a:solidFill>
                  <a:srgbClr val="000000"/>
                </a:solidFill>
                <a:effectLst/>
              </a:rPr>
              <a:t>— один из самых сложных жизненных периодов для ребенка и его родителей.  В это время между детьми и взрослыми нередко возникают конфликты. Причины разногласий самые разные, но основной из них является непонимание.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68" y="3545913"/>
            <a:ext cx="30480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75660"/>
            <a:ext cx="3122579" cy="173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61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378" y="908720"/>
            <a:ext cx="67687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400" b="1" dirty="0">
                <a:solidFill>
                  <a:srgbClr val="C00000"/>
                </a:solidFill>
              </a:rPr>
              <a:t>О</a:t>
            </a:r>
            <a:r>
              <a:rPr lang="ru-RU" sz="1400" b="1" i="0" dirty="0">
                <a:solidFill>
                  <a:srgbClr val="C00000"/>
                </a:solidFill>
                <a:effectLst/>
              </a:rPr>
              <a:t>бщение со сверстниками 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– одна из главных  потребностей в подростковом возрасте. Общаясь друг с другом, ребята получают  поддержку, заботу, одобрение. В компании никто не будет ругать за неуспеваемость или проступки. Чаще всего к советам своих друзей подростки прибегают, когда возникают трудности в общении с родителями (законными представителями), учителями или человеком к которому подросток испытывает симпатии. 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780928"/>
            <a:ext cx="2197667" cy="146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31430"/>
            <a:ext cx="2933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9763" y="4640268"/>
            <a:ext cx="65979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0000" algn="just"/>
            <a:r>
              <a:rPr lang="ru-RU" sz="1400" dirty="0">
                <a:solidFill>
                  <a:srgbClr val="000000"/>
                </a:solidFill>
              </a:rPr>
              <a:t>В этом общении, родителям (законным представителям) несовершеннолетнего важно знать характер компании, в которой вращается их ребенок, и какой опыт от общения со своими сверстниками он получает. Ведь в этой компании подросток развивается и растет.</a:t>
            </a:r>
            <a:endParaRPr lang="ru-RU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8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271" y="1147596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b="1" i="0" dirty="0">
                <a:solidFill>
                  <a:srgbClr val="000000"/>
                </a:solidFill>
                <a:effectLst/>
              </a:rPr>
              <a:t>Привычка</a:t>
            </a:r>
            <a:r>
              <a:rPr lang="ru-RU" sz="1600" dirty="0">
                <a:solidFill>
                  <a:srgbClr val="000000"/>
                </a:solidFill>
              </a:rPr>
              <a:t> - 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это действие, постоянное осуществление которого стало для человека потребностью и без которого он уже не может обойтись.</a:t>
            </a:r>
            <a:endParaRPr lang="ru-RU" sz="1600" b="0" i="0" dirty="0">
              <a:solidFill>
                <a:srgbClr val="333333"/>
              </a:solidFill>
              <a:effectLst/>
            </a:endParaRPr>
          </a:p>
          <a:p>
            <a:pPr algn="just" fontAlgn="base"/>
            <a:r>
              <a:rPr lang="ru-RU" sz="1600" b="1" i="0" dirty="0">
                <a:solidFill>
                  <a:srgbClr val="000000"/>
                </a:solidFill>
                <a:effectLst/>
              </a:rPr>
              <a:t>Вредные привычки - 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это привычки, которые вредят здоровью человека и мешают ему осуществлять свои цели.</a:t>
            </a:r>
            <a:endParaRPr lang="ru-RU" sz="16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19" y="2924944"/>
            <a:ext cx="6530848" cy="248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61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0872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600" b="0" i="0" dirty="0">
                <a:solidFill>
                  <a:srgbClr val="000000"/>
                </a:solidFill>
                <a:effectLst/>
              </a:rPr>
              <a:t>Курение, злоупотребление алкоголем, употребление наркотических веществ, беспорядочный образ жизни  - вредные привычки, которые как магнит притягивают к себе подростков. Поддавшись влиянию большинства, решив, что стали взрослыми, подростки принимают решение начать «дружбу» с одной из вредных привычек.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04679"/>
            <a:ext cx="2649965" cy="168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84" y="2784538"/>
            <a:ext cx="2448272" cy="176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59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9"/>
          <a:stretch/>
        </p:blipFill>
        <p:spPr bwMode="auto">
          <a:xfrm>
            <a:off x="5566612" y="532087"/>
            <a:ext cx="1986976" cy="263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836712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400" b="0" i="0" dirty="0">
                <a:solidFill>
                  <a:srgbClr val="000000"/>
                </a:solidFill>
                <a:effectLst/>
              </a:rPr>
              <a:t>В последние годы наблюдается отчетливая тенденция к увеличению распространения </a:t>
            </a:r>
            <a:r>
              <a:rPr lang="ru-RU" sz="1400" b="0" i="0" dirty="0" err="1">
                <a:solidFill>
                  <a:srgbClr val="000000"/>
                </a:solidFill>
                <a:effectLst/>
              </a:rPr>
              <a:t>табакокурения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 среди молодежи и более раннему началу регулярного курения. Вероятно, многие из них впервые взяли сигарету в руки – «за компанию», под влиянием друзей.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3140968"/>
            <a:ext cx="39908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400" b="0" i="0" dirty="0">
                <a:solidFill>
                  <a:srgbClr val="000000"/>
                </a:solidFill>
                <a:effectLst/>
              </a:rPr>
              <a:t>Другой вредной пагубной привычкой является злоупотребление алкоголем. Согласно медицинским источникам, зависимость от спиртного развивается у молодых людей, которые хотя бы раз в неделю употребляют спиртное. При этом абсолютно не важно, что это: вино, коктейль или пиво. Алкоголизм у подростков развивается в самые короткие сроки. Если 13-летний подросток  систематически «балуется» спиртным, то к 15 годам у него сформируется стойкая зависимость от этанола.</a:t>
            </a:r>
            <a:endParaRPr lang="ru-RU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5" r="16356"/>
          <a:stretch/>
        </p:blipFill>
        <p:spPr bwMode="auto">
          <a:xfrm>
            <a:off x="1359847" y="3573016"/>
            <a:ext cx="2607882" cy="19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80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6768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600" b="0" i="0" dirty="0">
                <a:solidFill>
                  <a:srgbClr val="000000"/>
                </a:solidFill>
                <a:effectLst/>
              </a:rPr>
              <a:t>Страх быть не таким как все (они же выпивают, и я уже вырос)</a:t>
            </a:r>
            <a:r>
              <a:rPr lang="ru-RU" sz="1600" b="0" i="0" dirty="0">
                <a:solidFill>
                  <a:srgbClr val="606615"/>
                </a:solidFill>
                <a:effectLst/>
              </a:rPr>
              <a:t> 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или наоборот,</a:t>
            </a:r>
            <a:r>
              <a:rPr lang="ru-RU" sz="1600" b="0" i="0" dirty="0">
                <a:solidFill>
                  <a:srgbClr val="606615"/>
                </a:solidFill>
                <a:effectLst/>
              </a:rPr>
              <a:t> 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потребность «завоевать» место в компании, повысить свой  социальный статус, потребность получить удовольствие, уменьшить тревогу и страх, облегчить общение со сверстниками, испытать необычные ощущения и не быть «белой вороной» оборачивается пристрастием к вредным привычкам: выпивкой, курением или приемом наркотических веществ.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94" y="3212976"/>
            <a:ext cx="3764412" cy="251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5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72728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/>
            <a:r>
              <a:rPr lang="ru-RU" b="1" i="0" dirty="0">
                <a:solidFill>
                  <a:srgbClr val="C00000"/>
                </a:solidFill>
                <a:effectLst/>
              </a:rPr>
              <a:t>Как  защитить ребенка? </a:t>
            </a:r>
          </a:p>
          <a:p>
            <a:pPr indent="450215" algn="ctr"/>
            <a:endParaRPr lang="ru-RU" b="1" i="0" dirty="0">
              <a:solidFill>
                <a:srgbClr val="C00000"/>
              </a:solidFill>
              <a:effectLst/>
            </a:endParaRPr>
          </a:p>
          <a:p>
            <a:pPr indent="450215" algn="ctr"/>
            <a:r>
              <a:rPr lang="ru-RU" sz="1400" b="0" i="0" dirty="0">
                <a:solidFill>
                  <a:srgbClr val="000000"/>
                </a:solidFill>
                <a:effectLst/>
              </a:rPr>
              <a:t>Ответ очень простой – </a:t>
            </a:r>
            <a:r>
              <a:rPr lang="ru-RU" sz="1400" b="1" i="0" dirty="0">
                <a:solidFill>
                  <a:srgbClr val="C00000"/>
                </a:solidFill>
                <a:effectLst/>
              </a:rPr>
              <a:t>УДЕЛИТЕ ВНИМАНИЕ СВОЕМУ РЕБЕНКУ!</a:t>
            </a:r>
          </a:p>
          <a:p>
            <a:pPr indent="450215" algn="just"/>
            <a:r>
              <a:rPr lang="ru-RU" sz="1400" b="0" i="0" dirty="0">
                <a:solidFill>
                  <a:srgbClr val="000000"/>
                </a:solidFill>
                <a:effectLst/>
              </a:rPr>
              <a:t>Создайте такую атмосферу дома, чтобы ребенок был постоянно занят. У ребенка не должно быть времени на бездарную трату времени. Организуйте его досуг: занятия спортом, помощь по дому. Приучайте его убирать дом, готовить себе еду. Закрепите за ним часть обязанностей работы по дому, пусть он несет за них ответственность. Как можно больше общайтесь с ребенком, узнавайте про его интересы, спрашивайте, что беспокоит вашего ребенка, старайтесь как можно больше времени проводить вместе.</a:t>
            </a:r>
            <a:r>
              <a:rPr lang="ru-RU" sz="1400" dirty="0">
                <a:solidFill>
                  <a:srgbClr val="606615"/>
                </a:solidFill>
              </a:rPr>
              <a:t> 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Любите своего ребенка таким, какой он есть: и когда его поведение и успехи приносят вам радость, и когда он совершает ошибки.</a:t>
            </a:r>
            <a:r>
              <a:rPr lang="ru-RU" sz="1400" dirty="0">
                <a:solidFill>
                  <a:srgbClr val="606615"/>
                </a:solidFill>
              </a:rPr>
              <a:t> 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Объясните ребенку, как важно беречь своё здоровье.</a:t>
            </a:r>
            <a:r>
              <a:rPr lang="ru-RU" sz="1400" dirty="0">
                <a:solidFill>
                  <a:srgbClr val="606615"/>
                </a:solidFill>
              </a:rPr>
              <a:t> </a:t>
            </a:r>
            <a:r>
              <a:rPr lang="ru-RU" sz="1400" b="0" i="0" dirty="0">
                <a:solidFill>
                  <a:srgbClr val="000000"/>
                </a:solidFill>
                <a:effectLst/>
              </a:rPr>
              <a:t>Каждый день учите своего ребенка следовать хорошей привычке.</a:t>
            </a:r>
            <a:endParaRPr lang="ru-RU" sz="1400" b="0" i="0" dirty="0">
              <a:solidFill>
                <a:srgbClr val="606615"/>
              </a:soli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07939"/>
            <a:ext cx="2393056" cy="185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07939"/>
            <a:ext cx="2449331" cy="190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85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75" y="2451747"/>
            <a:ext cx="6158458" cy="320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1124744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b="0" i="0" dirty="0">
                <a:solidFill>
                  <a:srgbClr val="000000"/>
                </a:solidFill>
                <a:effectLst/>
              </a:rPr>
              <a:t>Объясните ребенку, что жизнь прекрасна и без вредных привычек и что для того, чтобы завоевать авторитет не нужно иметь вредные привычки. Наоборот здоровый образ жизни – вот что модно и современно!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649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95</TotalTime>
  <Words>264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Даяна Бембеева</cp:lastModifiedBy>
  <cp:revision>10</cp:revision>
  <dcterms:created xsi:type="dcterms:W3CDTF">2022-03-13T09:59:24Z</dcterms:created>
  <dcterms:modified xsi:type="dcterms:W3CDTF">2025-04-11T01:07:46Z</dcterms:modified>
</cp:coreProperties>
</file>